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wmf" ContentType="image/x-w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9" r:id="rId4"/>
    <p:sldId id="268" r:id="rId5"/>
    <p:sldId id="267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0197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9592" y="612845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Острая лучевая болезнь при относительно равномерном облучении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u="sng" dirty="0" smtClean="0"/>
              <a:t>Лучевая </a:t>
            </a:r>
            <a:r>
              <a:rPr lang="ru-RU" b="1" u="sng" dirty="0"/>
              <a:t>болезнь – это комплексная реакция организма на большие дозы ионизирующего излучения.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i="1" dirty="0"/>
              <a:t>Лучевая болезнь </a:t>
            </a:r>
            <a:r>
              <a:rPr lang="ru-RU" dirty="0"/>
              <a:t>может быть </a:t>
            </a:r>
            <a:r>
              <a:rPr lang="ru-RU" b="1" i="1" u="sng" dirty="0">
                <a:solidFill>
                  <a:srgbClr val="C00000"/>
                </a:solidFill>
              </a:rPr>
              <a:t>острой и хронической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en-US" dirty="0" smtClean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dirty="0" smtClean="0"/>
              <a:t>Кратковременное </a:t>
            </a:r>
            <a:r>
              <a:rPr lang="ru-RU" dirty="0"/>
              <a:t>действие ионизирующего излучения в больших дозах может приводить к острой лучевой болезни</a:t>
            </a:r>
            <a:r>
              <a:rPr lang="ru-RU" i="1" dirty="0"/>
              <a:t>. </a:t>
            </a:r>
            <a:endParaRPr lang="en-US" i="1" dirty="0" smtClean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dirty="0" smtClean="0"/>
              <a:t>Например</a:t>
            </a:r>
            <a:r>
              <a:rPr lang="ru-RU" dirty="0"/>
              <a:t>, </a:t>
            </a:r>
            <a:r>
              <a:rPr lang="ru-RU" i="1" dirty="0"/>
              <a:t>при однократном равномерном внешнем </a:t>
            </a:r>
            <a:r>
              <a:rPr lang="ru-RU" dirty="0"/>
              <a:t>облучении </a:t>
            </a:r>
            <a:r>
              <a:rPr lang="ru-RU" i="1" dirty="0"/>
              <a:t>острая лучевая болезнь </a:t>
            </a:r>
            <a:r>
              <a:rPr lang="ru-RU" dirty="0"/>
              <a:t>может возникать как реакция организма на дозу </a:t>
            </a:r>
            <a:r>
              <a:rPr lang="ru-RU" b="1" i="1" u="sng" dirty="0">
                <a:solidFill>
                  <a:srgbClr val="C00000"/>
                </a:solidFill>
              </a:rPr>
              <a:t>от 1 до 10 Гр и более. </a:t>
            </a:r>
            <a:endParaRPr lang="en-US" b="1" i="1" u="sng" dirty="0" smtClean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зависимости от величины поглощенной дозы она может протекать в различной форме и по степени тяжести делится </a:t>
            </a:r>
            <a:r>
              <a:rPr lang="ru-RU" b="1" i="1" u="sng" dirty="0">
                <a:solidFill>
                  <a:srgbClr val="C00000"/>
                </a:solidFill>
              </a:rPr>
              <a:t>на легкую, среднюю и тяжелую</a:t>
            </a:r>
            <a:endParaRPr lang="ru-RU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7947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0584"/>
            <a:ext cx="880369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476672"/>
            <a:ext cx="5743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solidFill>
                  <a:schemeClr val="accent5">
                    <a:lumMod val="50000"/>
                  </a:schemeClr>
                </a:solidFill>
              </a:rPr>
              <a:t>Стадии лучевой болезни человека.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5875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1600" y="335846"/>
            <a:ext cx="77048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Реакция организма человека на действие ионизирующего излучения в больших дозах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равномерное внешнее облучение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):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u="sng" dirty="0"/>
              <a:t>Первичная реакция: </a:t>
            </a:r>
            <a:r>
              <a:rPr lang="ru-RU" b="1" dirty="0"/>
              <a:t>тошнота, рвота, общая слабость, головные боли, потливость, </a:t>
            </a:r>
            <a:r>
              <a:rPr lang="ru-RU" b="1" dirty="0" smtClean="0"/>
              <a:t>сонливость</a:t>
            </a:r>
            <a:endParaRPr lang="en-US" b="1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ru-RU" b="1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u="sng" dirty="0"/>
              <a:t>Фаза клинического благополучия</a:t>
            </a:r>
            <a:r>
              <a:rPr lang="ru-RU" b="1" dirty="0"/>
              <a:t>:</a:t>
            </a:r>
            <a:r>
              <a:rPr lang="ru-RU" b="1" i="1" dirty="0"/>
              <a:t> </a:t>
            </a:r>
            <a:r>
              <a:rPr lang="ru-RU" b="1" dirty="0"/>
              <a:t>исчезновение всех симптомов. Изменения состава крови и костного мозга</a:t>
            </a:r>
            <a:r>
              <a:rPr lang="ru-RU" b="1" dirty="0" smtClean="0"/>
              <a:t>.</a:t>
            </a:r>
            <a:endParaRPr lang="en-US" b="1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n-US" b="1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u="sng" dirty="0" smtClean="0"/>
              <a:t>Фаза </a:t>
            </a:r>
            <a:r>
              <a:rPr lang="ru-RU" b="1" i="1" u="sng" dirty="0"/>
              <a:t>выраженных клинических последствий</a:t>
            </a:r>
            <a:r>
              <a:rPr lang="ru-RU" b="1" i="1" dirty="0"/>
              <a:t>: </a:t>
            </a:r>
            <a:r>
              <a:rPr lang="ru-RU" b="1" dirty="0"/>
              <a:t>резкое ухудшение самочувствия, слабость, повыше­ние температуры, кровоизлияния, поражение кишечника, снижение содержания лейкоцитов и лимфоцитов в крови, анемия ослабление иммунитета, возникновение воспалительных процессов. </a:t>
            </a:r>
            <a:endParaRPr lang="en-US" b="1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n-US" b="1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/>
              <a:t>Данная </a:t>
            </a:r>
            <a:r>
              <a:rPr lang="ru-RU" b="1" dirty="0"/>
              <a:t>фаза продолжается от одной до трех недель: </a:t>
            </a:r>
            <a:r>
              <a:rPr lang="ru-RU" b="1" i="1" u="sng" dirty="0"/>
              <a:t>стадия раннего восстановления </a:t>
            </a:r>
            <a:r>
              <a:rPr lang="ru-RU" b="1" dirty="0"/>
              <a:t>(в случае благоприятного исхода) или </a:t>
            </a:r>
            <a:r>
              <a:rPr lang="ru-RU" b="1" i="1" u="sng" dirty="0"/>
              <a:t>возможность отдаленных последствий облучения.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08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9292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712024" cy="6669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7502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666750"/>
            <a:ext cx="6456363" cy="552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1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0477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419225"/>
            <a:ext cx="6238875" cy="4019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9FDDB-FF5D-4F3A-A9F5-F502EABB7489}"/>
</file>

<file path=customXml/itemProps2.xml><?xml version="1.0" encoding="utf-8"?>
<ds:datastoreItem xmlns:ds="http://schemas.openxmlformats.org/officeDocument/2006/customXml" ds:itemID="{EC3F4104-6014-4FBD-856A-A6B0EF6B8C19}"/>
</file>

<file path=customXml/itemProps3.xml><?xml version="1.0" encoding="utf-8"?>
<ds:datastoreItem xmlns:ds="http://schemas.openxmlformats.org/officeDocument/2006/customXml" ds:itemID="{6058612A-3E02-44CD-A85E-F7E6A18604DE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117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3</cp:revision>
  <dcterms:created xsi:type="dcterms:W3CDTF">2013-05-12T10:15:45Z</dcterms:created>
  <dcterms:modified xsi:type="dcterms:W3CDTF">2013-05-12T13:51:38Z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